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Mukta Light"/>
      <p:regular r:id="rId14"/>
    </p:embeddedFont>
    <p:embeddedFont>
      <p:font typeface="Prompt Medium" panose="00000600000000000000" pitchFamily="2" charset="-3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HNAVI PEELA" userId="9fae1a74d22d9491" providerId="LiveId" clId="{BB299DA9-E1B2-47B4-AE16-75088399346A}"/>
    <pc:docChg chg="modSld">
      <pc:chgData name="JAHNAVI PEELA" userId="9fae1a74d22d9491" providerId="LiveId" clId="{BB299DA9-E1B2-47B4-AE16-75088399346A}" dt="2024-11-10T15:10:50.853" v="22"/>
      <pc:docMkLst>
        <pc:docMk/>
      </pc:docMkLst>
      <pc:sldChg chg="modSp mod">
        <pc:chgData name="JAHNAVI PEELA" userId="9fae1a74d22d9491" providerId="LiveId" clId="{BB299DA9-E1B2-47B4-AE16-75088399346A}" dt="2024-11-10T15:10:50.853" v="22"/>
        <pc:sldMkLst>
          <pc:docMk/>
          <pc:sldMk cId="0" sldId="256"/>
        </pc:sldMkLst>
        <pc:spChg chg="mod">
          <ac:chgData name="JAHNAVI PEELA" userId="9fae1a74d22d9491" providerId="LiveId" clId="{BB299DA9-E1B2-47B4-AE16-75088399346A}" dt="2024-11-10T15:10:50.853" v="22"/>
          <ac:spMkLst>
            <pc:docMk/>
            <pc:sldMk cId="0" sldId="256"/>
            <ac:spMk id="7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5517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B0C23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92135"/>
            <a:ext cx="7415927" cy="37852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59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Recommender Systems: Unlocking Personalized Experiences</a:t>
            </a:r>
            <a:endParaRPr lang="en-US" sz="5950" dirty="0"/>
          </a:p>
        </p:txBody>
      </p:sp>
      <p:sp>
        <p:nvSpPr>
          <p:cNvPr id="4" name="Text 1"/>
          <p:cNvSpPr/>
          <p:nvPr/>
        </p:nvSpPr>
        <p:spPr>
          <a:xfrm>
            <a:off x="6350437" y="5047655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Recommender systems are revolutionizing how we discover content. These AI-powered tools analyze user preferences to suggest relevant items. From streaming services to e-commerce, they're reshaping our digital experiences.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6350437" y="6923961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057" y="6931581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68716" y="6905506"/>
            <a:ext cx="5852874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by Lokesh </a:t>
            </a:r>
            <a:r>
              <a:rPr lang="en-US" sz="2400" b="1" dirty="0" err="1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Chalasani</a:t>
            </a:r>
            <a:r>
              <a:rPr lang="en-US" sz="2400" b="1" dirty="0">
                <a:solidFill>
                  <a:srgbClr val="DAD8E9"/>
                </a:solidFill>
                <a:latin typeface="Mukta Bold" pitchFamily="34" charset="0"/>
                <a:ea typeface="Mukta Bold" pitchFamily="34" charset="-122"/>
                <a:cs typeface="Mukta Bold" pitchFamily="34" charset="-120"/>
              </a:rPr>
              <a:t>| AP22110010676</a:t>
            </a:r>
            <a:endParaRPr lang="en-US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969050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Measuring Effectiveness: Metrics and Evaluation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98858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66535" y="3101697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7152680" y="298858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Accuracy Metrics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7152680" y="3479602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Precision, recall, and F1 score measure recommendation relevance.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10181868" y="298858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63319" y="3101697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10984111" y="2988588"/>
            <a:ext cx="2763322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Engagement Metrics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984111" y="3479602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Click-through rates and time spent indicate user interest.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6350437" y="558426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532602" y="5697379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7152680" y="558426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Business Metrics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7152680" y="6075283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Conversion rates and revenue growth show real-world impact.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10181868" y="5584269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59271" y="5697379"/>
            <a:ext cx="20050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10984111" y="5584269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User Satisfaction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10984111" y="6075283"/>
            <a:ext cx="278237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Surveys and feedback provide qualitative insights into system performance.</a:t>
            </a:r>
            <a:endParaRPr lang="en-US" sz="19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108121"/>
            <a:ext cx="129023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Personalized Recipe Recommendations: A Case Study Conclusion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73473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personalized recipe recommendation system successfully leveraged user data, recipe information, and interaction data to provide relevant and engaging recommendations.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4849892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 case study demonstrated the effectiveness of hybrid approaches in combining different recommendation techniques.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5331262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Evaluation metrics such as accuracy, engagement, and business impact showed the system's positive influence on user experience and overall business goals.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99512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What are Recommender Systems?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0146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0135" y="3127772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6" name="Text 3"/>
          <p:cNvSpPr/>
          <p:nvPr/>
        </p:nvSpPr>
        <p:spPr>
          <a:xfrm>
            <a:off x="1666280" y="3014663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Data-Driven Algorithms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1666280" y="3848576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Recommender systems use machine learning to analyze user behavior and preferences.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4695468" y="301466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6919" y="3127772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0" name="Text 7"/>
          <p:cNvSpPr/>
          <p:nvPr/>
        </p:nvSpPr>
        <p:spPr>
          <a:xfrm>
            <a:off x="5497711" y="3014663"/>
            <a:ext cx="2782372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Personalization Engines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5497711" y="3848576"/>
            <a:ext cx="2782372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They tailor suggestions to individual users, enhancing engagement and satisfaction.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953244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46202" y="6066353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4" name="Text 11"/>
          <p:cNvSpPr/>
          <p:nvPr/>
        </p:nvSpPr>
        <p:spPr>
          <a:xfrm>
            <a:off x="1666280" y="5953244"/>
            <a:ext cx="371082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Cross-Industry Applications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666280" y="6444258"/>
            <a:ext cx="661368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These systems are used in e-commerce, entertainment, social media, and more.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74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4594" y="619244"/>
            <a:ext cx="7567612" cy="125087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Types of Recommender Systems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4594" y="2207895"/>
            <a:ext cx="1125974" cy="18015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38348" y="2433042"/>
            <a:ext cx="2683907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Collaborative Filtering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7738348" y="2880836"/>
            <a:ext cx="610385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Relies on user-item interactions to make predictions.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4594" y="4009430"/>
            <a:ext cx="1125974" cy="18015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38348" y="4234577"/>
            <a:ext cx="2916793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Content-Based Filtering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7738348" y="4682371"/>
            <a:ext cx="6103858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Recommends items similar to those a user has liked in the past.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4594" y="5810964"/>
            <a:ext cx="1125974" cy="18015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38348" y="6036112"/>
            <a:ext cx="2502218" cy="3127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Hybrid Approaches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7738348" y="6483906"/>
            <a:ext cx="6103858" cy="720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Combines multiple techniques for more accurate recommendations.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662357"/>
            <a:ext cx="588645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Collaborative Filtering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User-Based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Finds similar users and recommends items they've liked.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Item-Based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5372695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Suggests items similar to those the user has interacted with.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9652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Matrix Factorization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9881354" y="4554974"/>
            <a:ext cx="3898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Discovers latent factors to predict user-item interactions.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263015"/>
            <a:ext cx="6397228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Content-Based Filtering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350437" y="2319099"/>
            <a:ext cx="3584615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493" y="258115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Item Profiles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612493" y="3072170"/>
            <a:ext cx="306050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Creates detailed profiles of items based on their features.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0181868" y="2319099"/>
            <a:ext cx="3584615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43924" y="258115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User Preferences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443924" y="3072170"/>
            <a:ext cx="30605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Builds user profiles from their historical interactions and preferences.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4766191"/>
            <a:ext cx="3584615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12493" y="502824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Similarity Matching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6612493" y="5519261"/>
            <a:ext cx="3060502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Recommends items with profiles similar to the user's preferences.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10181868" y="4766191"/>
            <a:ext cx="3584615" cy="2200275"/>
          </a:xfrm>
          <a:prstGeom prst="roundRect">
            <a:avLst>
              <a:gd name="adj" fmla="val 4713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443924" y="5028248"/>
            <a:ext cx="2786301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Continuous Learning</a:t>
            </a:r>
            <a:endParaRPr lang="en-US" sz="2150" dirty="0"/>
          </a:p>
        </p:txBody>
      </p:sp>
      <p:sp>
        <p:nvSpPr>
          <p:cNvPr id="15" name="Text 12"/>
          <p:cNvSpPr/>
          <p:nvPr/>
        </p:nvSpPr>
        <p:spPr>
          <a:xfrm>
            <a:off x="10443924" y="5519261"/>
            <a:ext cx="3060502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Updates user profiles as they interact with more items.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875348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Hybrid Approaches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705481" y="1931432"/>
            <a:ext cx="30480" cy="5422821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6967954" y="2471499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6443008" y="2209086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59106" y="2322195"/>
            <a:ext cx="123111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550" dirty="0"/>
          </a:p>
        </p:txBody>
      </p:sp>
      <p:sp>
        <p:nvSpPr>
          <p:cNvPr id="8" name="Text 5"/>
          <p:cNvSpPr/>
          <p:nvPr/>
        </p:nvSpPr>
        <p:spPr>
          <a:xfrm>
            <a:off x="8078510" y="217824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Weighted Hybrid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8078510" y="2669262"/>
            <a:ext cx="56878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Combines scores from multiple recommender systems.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967954" y="4098012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6443008" y="3835598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624459" y="3948708"/>
            <a:ext cx="192524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550" dirty="0"/>
          </a:p>
        </p:txBody>
      </p:sp>
      <p:sp>
        <p:nvSpPr>
          <p:cNvPr id="13" name="Text 10"/>
          <p:cNvSpPr/>
          <p:nvPr/>
        </p:nvSpPr>
        <p:spPr>
          <a:xfrm>
            <a:off x="8078510" y="3804761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Switching Hybrid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8078510" y="4295775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Chooses between different techniques based on the context.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6967954" y="6119574"/>
            <a:ext cx="864037" cy="30480"/>
          </a:xfrm>
          <a:prstGeom prst="roundRect">
            <a:avLst>
              <a:gd name="adj" fmla="val 340200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6443008" y="585716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542C49"/>
          </a:solidFill>
          <a:ln w="1524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6625173" y="5970270"/>
            <a:ext cx="190976" cy="3292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50"/>
              </a:lnSpc>
              <a:buNone/>
            </a:pPr>
            <a:r>
              <a:rPr lang="en-US" sz="25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550" dirty="0"/>
          </a:p>
        </p:txBody>
      </p:sp>
      <p:sp>
        <p:nvSpPr>
          <p:cNvPr id="18" name="Text 15"/>
          <p:cNvSpPr/>
          <p:nvPr/>
        </p:nvSpPr>
        <p:spPr>
          <a:xfrm>
            <a:off x="8078510" y="5826323"/>
            <a:ext cx="2785467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Feature Combination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8078510" y="6317337"/>
            <a:ext cx="56878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Incorporates features from different approaches into a single algorithm.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6156" y="531376"/>
            <a:ext cx="7791688" cy="16098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200"/>
              </a:lnSpc>
              <a:buNone/>
            </a:pPr>
            <a:r>
              <a:rPr lang="en-US" sz="335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Personalized Recipe Recommendation System: A Case Study</a:t>
            </a:r>
            <a:endParaRPr lang="en-US" sz="33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156" y="2431018"/>
            <a:ext cx="483037" cy="48303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6156" y="3107174"/>
            <a:ext cx="2146816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User Preferences</a:t>
            </a:r>
            <a:endParaRPr lang="en-US" sz="1650" dirty="0"/>
          </a:p>
        </p:txBody>
      </p:sp>
      <p:sp>
        <p:nvSpPr>
          <p:cNvPr id="6" name="Text 2"/>
          <p:cNvSpPr/>
          <p:nvPr/>
        </p:nvSpPr>
        <p:spPr>
          <a:xfrm>
            <a:off x="676156" y="3491270"/>
            <a:ext cx="779168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Captures dietary restrictions, cuisine preferences, and cooking skill level.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156" y="4379952"/>
            <a:ext cx="483037" cy="48303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6156" y="5056108"/>
            <a:ext cx="2146816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Ingredient Analysis</a:t>
            </a:r>
            <a:endParaRPr lang="en-US" sz="1650" dirty="0"/>
          </a:p>
        </p:txBody>
      </p:sp>
      <p:sp>
        <p:nvSpPr>
          <p:cNvPr id="9" name="Text 4"/>
          <p:cNvSpPr/>
          <p:nvPr/>
        </p:nvSpPr>
        <p:spPr>
          <a:xfrm>
            <a:off x="676156" y="5440204"/>
            <a:ext cx="779168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Considers available ingredients and suggests recipes accordingly.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6156" y="6328886"/>
            <a:ext cx="483037" cy="48303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6156" y="7005042"/>
            <a:ext cx="2146816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Time Constraints</a:t>
            </a:r>
            <a:endParaRPr lang="en-US" sz="1650" dirty="0"/>
          </a:p>
        </p:txBody>
      </p:sp>
      <p:sp>
        <p:nvSpPr>
          <p:cNvPr id="12" name="Text 6"/>
          <p:cNvSpPr/>
          <p:nvPr/>
        </p:nvSpPr>
        <p:spPr>
          <a:xfrm>
            <a:off x="676156" y="7389138"/>
            <a:ext cx="7791688" cy="3090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Recommends recipes based on the user's available preparation time.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1618059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Data Considerations for Recipe Recommendations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864037" y="3359944"/>
            <a:ext cx="7415927" cy="3251597"/>
          </a:xfrm>
          <a:prstGeom prst="roundRect">
            <a:avLst>
              <a:gd name="adj" fmla="val 3189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79277" y="3375184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1126927" y="3530918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User Data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3591997" y="3530918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Recipe Data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053257" y="3530918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Interaction Data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879277" y="4081701"/>
            <a:ext cx="738461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1126927" y="4237434"/>
            <a:ext cx="196381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Dietary preferences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3591997" y="4237434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Ingredients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6053257" y="4237434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Ratings</a:t>
            </a:r>
            <a:endParaRPr lang="en-US" sz="1900" dirty="0"/>
          </a:p>
        </p:txBody>
      </p:sp>
      <p:sp>
        <p:nvSpPr>
          <p:cNvPr id="13" name="Shape 10"/>
          <p:cNvSpPr/>
          <p:nvPr/>
        </p:nvSpPr>
        <p:spPr>
          <a:xfrm>
            <a:off x="879277" y="5183267"/>
            <a:ext cx="7384613" cy="70651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126927" y="5339001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Allergies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3591997" y="5339001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Cooking time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053257" y="5339001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Favorites</a:t>
            </a:r>
            <a:endParaRPr lang="en-US" sz="1900" dirty="0"/>
          </a:p>
        </p:txBody>
      </p:sp>
      <p:sp>
        <p:nvSpPr>
          <p:cNvPr id="17" name="Shape 14"/>
          <p:cNvSpPr/>
          <p:nvPr/>
        </p:nvSpPr>
        <p:spPr>
          <a:xfrm>
            <a:off x="879277" y="5889784"/>
            <a:ext cx="7384613" cy="70651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126927" y="6045518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Skill level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3591997" y="6045518"/>
            <a:ext cx="196000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Nutritional info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6053257" y="6045518"/>
            <a:ext cx="196381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Click-through rates</a:t>
            </a:r>
            <a:endParaRPr lang="en-US" sz="19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4146" y="795814"/>
            <a:ext cx="6669524" cy="6223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00" dirty="0">
                <a:solidFill>
                  <a:srgbClr val="C6BFEE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Algorithms and Techniques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1104900" y="1754148"/>
            <a:ext cx="30480" cy="5679638"/>
          </a:xfrm>
          <a:prstGeom prst="roundRect">
            <a:avLst>
              <a:gd name="adj" fmla="val 308754"/>
            </a:avLst>
          </a:prstGeom>
          <a:solidFill>
            <a:srgbClr val="6D4562"/>
          </a:solidFill>
          <a:ln/>
        </p:spPr>
      </p:sp>
      <p:sp>
        <p:nvSpPr>
          <p:cNvPr id="5" name="Shape 2"/>
          <p:cNvSpPr/>
          <p:nvPr/>
        </p:nvSpPr>
        <p:spPr>
          <a:xfrm>
            <a:off x="1341715" y="2243018"/>
            <a:ext cx="784146" cy="30480"/>
          </a:xfrm>
          <a:prstGeom prst="roundRect">
            <a:avLst>
              <a:gd name="adj" fmla="val 308754"/>
            </a:avLst>
          </a:prstGeom>
          <a:solidFill>
            <a:srgbClr val="6D4562"/>
          </a:solidFill>
          <a:ln/>
        </p:spPr>
      </p:sp>
      <p:sp>
        <p:nvSpPr>
          <p:cNvPr id="6" name="Shape 3"/>
          <p:cNvSpPr/>
          <p:nvPr/>
        </p:nvSpPr>
        <p:spPr>
          <a:xfrm>
            <a:off x="868085" y="2006203"/>
            <a:ext cx="504111" cy="504111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4300" y="2108835"/>
            <a:ext cx="111681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2352437" y="1978104"/>
            <a:ext cx="2901553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Content-Based Filtering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2352437" y="2423636"/>
            <a:ext cx="6007418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Matches recipe attributes to user preferences.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41715" y="3718917"/>
            <a:ext cx="784146" cy="30480"/>
          </a:xfrm>
          <a:prstGeom prst="roundRect">
            <a:avLst>
              <a:gd name="adj" fmla="val 308754"/>
            </a:avLst>
          </a:prstGeom>
          <a:solidFill>
            <a:srgbClr val="6D4562"/>
          </a:solidFill>
          <a:ln/>
        </p:spPr>
      </p:sp>
      <p:sp>
        <p:nvSpPr>
          <p:cNvPr id="11" name="Shape 8"/>
          <p:cNvSpPr/>
          <p:nvPr/>
        </p:nvSpPr>
        <p:spPr>
          <a:xfrm>
            <a:off x="868085" y="3482102"/>
            <a:ext cx="504111" cy="504111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32748" y="3584734"/>
            <a:ext cx="174784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2352437" y="3454003"/>
            <a:ext cx="2669858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Collaborative Filtering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2352437" y="3899535"/>
            <a:ext cx="6007418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Suggests recipes liked by similar users.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41715" y="5194816"/>
            <a:ext cx="784146" cy="30480"/>
          </a:xfrm>
          <a:prstGeom prst="roundRect">
            <a:avLst>
              <a:gd name="adj" fmla="val 308754"/>
            </a:avLst>
          </a:prstGeom>
          <a:solidFill>
            <a:srgbClr val="6D4562"/>
          </a:solidFill>
          <a:ln/>
        </p:spPr>
      </p:sp>
      <p:sp>
        <p:nvSpPr>
          <p:cNvPr id="16" name="Shape 13"/>
          <p:cNvSpPr/>
          <p:nvPr/>
        </p:nvSpPr>
        <p:spPr>
          <a:xfrm>
            <a:off x="868085" y="4958001"/>
            <a:ext cx="504111" cy="504111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3462" y="5060633"/>
            <a:ext cx="173236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2352437" y="4929902"/>
            <a:ext cx="248959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Matrix Factorization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2352437" y="5375434"/>
            <a:ext cx="6007418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Uncovers latent factors in user-recipe interactions.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1341715" y="6670715"/>
            <a:ext cx="784146" cy="30480"/>
          </a:xfrm>
          <a:prstGeom prst="roundRect">
            <a:avLst>
              <a:gd name="adj" fmla="val 308754"/>
            </a:avLst>
          </a:prstGeom>
          <a:solidFill>
            <a:srgbClr val="6D4562"/>
          </a:solidFill>
          <a:ln/>
        </p:spPr>
      </p:sp>
      <p:sp>
        <p:nvSpPr>
          <p:cNvPr id="21" name="Shape 18"/>
          <p:cNvSpPr/>
          <p:nvPr/>
        </p:nvSpPr>
        <p:spPr>
          <a:xfrm>
            <a:off x="868085" y="6433899"/>
            <a:ext cx="504111" cy="504111"/>
          </a:xfrm>
          <a:prstGeom prst="roundRect">
            <a:avLst>
              <a:gd name="adj" fmla="val 18668"/>
            </a:avLst>
          </a:prstGeom>
          <a:solidFill>
            <a:srgbClr val="542C49"/>
          </a:solidFill>
          <a:ln w="7620">
            <a:solidFill>
              <a:srgbClr val="6D4562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029176" y="6536531"/>
            <a:ext cx="181928" cy="298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4</a:t>
            </a:r>
            <a:endParaRPr lang="en-US" sz="2350" dirty="0"/>
          </a:p>
        </p:txBody>
      </p:sp>
      <p:sp>
        <p:nvSpPr>
          <p:cNvPr id="23" name="Text 20"/>
          <p:cNvSpPr/>
          <p:nvPr/>
        </p:nvSpPr>
        <p:spPr>
          <a:xfrm>
            <a:off x="2352437" y="6405801"/>
            <a:ext cx="2489597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DAD8E9"/>
                </a:solidFill>
                <a:latin typeface="Prompt Medium" pitchFamily="34" charset="0"/>
                <a:ea typeface="Prompt Medium" pitchFamily="34" charset="-122"/>
                <a:cs typeface="Prompt Medium" pitchFamily="34" charset="-120"/>
              </a:rPr>
              <a:t>Deep Learning</a:t>
            </a:r>
            <a:endParaRPr lang="en-US" sz="1950" dirty="0"/>
          </a:p>
        </p:txBody>
      </p:sp>
      <p:sp>
        <p:nvSpPr>
          <p:cNvPr id="24" name="Text 21"/>
          <p:cNvSpPr/>
          <p:nvPr/>
        </p:nvSpPr>
        <p:spPr>
          <a:xfrm>
            <a:off x="2352437" y="6851333"/>
            <a:ext cx="6007418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AD8E9"/>
                </a:solidFill>
                <a:latin typeface="Mukta Light" pitchFamily="34" charset="0"/>
                <a:ea typeface="Mukta Light" pitchFamily="34" charset="-122"/>
                <a:cs typeface="Mukta Light" pitchFamily="34" charset="-120"/>
              </a:rPr>
              <a:t>Uses neural networks for more nuanced recommendations.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507</Words>
  <Application>Microsoft Office PowerPoint</Application>
  <PresentationFormat>Custom</PresentationFormat>
  <Paragraphs>107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Prompt Medium</vt:lpstr>
      <vt:lpstr>Mukta Light</vt:lpstr>
      <vt:lpstr>Mukta 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JAHNAVI PEELA</cp:lastModifiedBy>
  <cp:revision>1</cp:revision>
  <dcterms:created xsi:type="dcterms:W3CDTF">2024-10-30T09:34:38Z</dcterms:created>
  <dcterms:modified xsi:type="dcterms:W3CDTF">2024-11-10T15:10:58Z</dcterms:modified>
</cp:coreProperties>
</file>